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5" r:id="rId3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A2"/>
    <a:srgbClr val="2A6A97"/>
    <a:srgbClr val="339933"/>
    <a:srgbClr val="FFCC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581243-3659-6B09-AC4A-BCCEAC3F5A96}" v="65" dt="2025-06-05T04:22:21.6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12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0" y="0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BD406-4D8D-48C3-AD3B-8A58DE1FA3D4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9" y="4721225"/>
            <a:ext cx="5443856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888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0" y="9440864"/>
            <a:ext cx="294888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5518B-13A4-4DC0-8F21-88E1264A3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12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518B-13A4-4DC0-8F21-88E1264A34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274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518B-13A4-4DC0-8F21-88E1264A34A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02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32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70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21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68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13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8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21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7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59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71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64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B9BC9-D6AE-45A0-9A84-6EF89FAB8F35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3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9104783"/>
            <a:ext cx="6885384" cy="864096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91410" y="9152111"/>
            <a:ext cx="686598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1" cap="none" spc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b="1" cap="none" spc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お申し込み・お問合せ先</a:t>
            </a:r>
            <a:r>
              <a:rPr lang="en-US" altLang="ja-JP" sz="1600" b="1" cap="none" spc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6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b="1" cap="none" spc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おかやま新卒応援ハローワーク</a:t>
            </a:r>
          </a:p>
          <a:p>
            <a:pPr algn="r"/>
            <a:r>
              <a:rPr lang="ja-JP" altLang="en-US" sz="12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岡山市北区本町</a:t>
            </a:r>
            <a:r>
              <a:rPr lang="en-US" altLang="ja-JP" sz="12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6-36</a:t>
            </a:r>
            <a:r>
              <a:rPr lang="ja-JP" altLang="en-US" sz="12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第一セントラルビル</a:t>
            </a:r>
            <a:r>
              <a:rPr lang="en-US" altLang="ja-JP" sz="12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2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Ｆ　</a:t>
            </a:r>
            <a:r>
              <a:rPr lang="ja-JP" altLang="en-US" sz="2400" b="1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℡（</a:t>
            </a:r>
            <a:r>
              <a:rPr lang="en-US" altLang="ja-JP" sz="2400" b="1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086</a:t>
            </a:r>
            <a:r>
              <a:rPr lang="ja-JP" altLang="en-US" sz="2400" b="1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2400" b="1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222-2904</a:t>
            </a:r>
            <a:r>
              <a:rPr lang="ja-JP" altLang="en-US" sz="2400" b="1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2400" b="1" cap="none" spc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6632" y="1686267"/>
            <a:ext cx="6624736" cy="73558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2800" dirty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/>
                <a:ea typeface="メイリオ"/>
              </a:rPr>
              <a:t> </a:t>
            </a:r>
            <a:endParaRPr lang="en-US" altLang="ja-JP" sz="2800" dirty="0">
              <a:ln w="12700">
                <a:noFill/>
                <a:prstDash val="solid"/>
              </a:ln>
              <a:solidFill>
                <a:srgbClr val="0000FF"/>
              </a:solidFill>
              <a:latin typeface="メイリオ"/>
              <a:ea typeface="メイリオ"/>
            </a:endParaRPr>
          </a:p>
          <a:p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イベント名</a:t>
            </a:r>
            <a:r>
              <a:rPr lang="ja-JP" altLang="en-US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2000" b="1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株式会社アップル情報通信サービス</a:t>
            </a:r>
            <a:endParaRPr lang="en-US" altLang="ja-JP" b="1">
              <a:ln w="1270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/>
                <a:ea typeface="メイリオ"/>
              </a:rPr>
              <a:t>日　時：</a:t>
            </a:r>
            <a:r>
              <a:rPr lang="en-US" altLang="ja-JP" sz="2000" b="1" dirty="0">
                <a:ln w="12700">
                  <a:noFill/>
                  <a:prstDash val="solid"/>
                </a:ln>
                <a:solidFill>
                  <a:srgbClr val="000000"/>
                </a:solidFill>
                <a:latin typeface="メイリオ"/>
                <a:ea typeface="メイリオ"/>
              </a:rPr>
              <a:t>6/25</a:t>
            </a:r>
            <a:r>
              <a:rPr lang="ja-JP" altLang="en-US" sz="2000" b="1">
                <a:ln w="12700">
                  <a:noFill/>
                  <a:prstDash val="solid"/>
                </a:ln>
                <a:latin typeface="メイリオ"/>
                <a:ea typeface="メイリオ"/>
              </a:rPr>
              <a:t>（水）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メイリオ"/>
                <a:ea typeface="メイリオ"/>
              </a:rPr>
              <a:t>13</a:t>
            </a:r>
            <a:r>
              <a:rPr lang="ja-JP" altLang="en-US" sz="2000" b="1">
                <a:ln w="12700">
                  <a:noFill/>
                  <a:prstDash val="solid"/>
                </a:ln>
                <a:latin typeface="メイリオ"/>
                <a:ea typeface="メイリオ"/>
              </a:rPr>
              <a:t>：0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メイリオ"/>
                <a:ea typeface="メイリオ"/>
              </a:rPr>
              <a:t>0</a:t>
            </a:r>
            <a:r>
              <a:rPr lang="ja-JP" altLang="en-US" sz="2000" b="1">
                <a:ln w="12700">
                  <a:noFill/>
                  <a:prstDash val="solid"/>
                </a:ln>
                <a:latin typeface="メイリオ"/>
                <a:ea typeface="メイリオ"/>
              </a:rPr>
              <a:t>～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メイリオ"/>
                <a:ea typeface="メイリオ"/>
              </a:rPr>
              <a:t>15：00</a:t>
            </a:r>
          </a:p>
          <a:p>
            <a:r>
              <a:rPr lang="ja-JP" altLang="en-US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　所：</a:t>
            </a:r>
            <a:r>
              <a:rPr lang="ja-JP" altLang="en-US" b="1" cap="none" spc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おかやま新卒応援ハローワーク</a:t>
            </a:r>
            <a:endParaRPr lang="ja-JP" altLang="en-US" sz="11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募集職種：</a:t>
            </a:r>
            <a:r>
              <a:rPr lang="ja-JP" altLang="en-US" sz="1400" cap="none" spc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受付事務</a:t>
            </a:r>
          </a:p>
          <a:p>
            <a:r>
              <a:rPr lang="ja-JP" altLang="en-US" sz="14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事業内容：</a:t>
            </a:r>
            <a:r>
              <a:rPr lang="ja-JP" altLang="en-US" sz="140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サービス業</a:t>
            </a:r>
          </a:p>
          <a:p>
            <a:r>
              <a:rPr lang="ja-JP" altLang="en-US" sz="14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/>
                <a:ea typeface="メイリオ"/>
              </a:rPr>
              <a:t>求人番号：</a:t>
            </a:r>
            <a:r>
              <a:rPr lang="en-US" altLang="ja-JP" sz="1400" dirty="0">
                <a:ln w="12700">
                  <a:noFill/>
                  <a:prstDash val="solid"/>
                </a:ln>
                <a:latin typeface="メイリオ"/>
                <a:ea typeface="メイリオ"/>
              </a:rPr>
              <a:t>13090-00031058</a:t>
            </a:r>
            <a:endParaRPr lang="ja-JP" altLang="en-US" sz="1400" dirty="0">
              <a:ln w="12700">
                <a:noFill/>
                <a:prstDash val="solid"/>
              </a:ln>
              <a:latin typeface="メイリオ"/>
              <a:ea typeface="メイリオ"/>
            </a:endParaRPr>
          </a:p>
          <a:p>
            <a:r>
              <a:rPr lang="ja-JP" altLang="en-US" sz="1400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/>
                <a:ea typeface="メイリオ"/>
              </a:rPr>
              <a:t>所 在 地 ：</a:t>
            </a:r>
            <a:r>
              <a:rPr lang="zh-TW" altLang="en-US" sz="1400" cap="none" spc="0">
                <a:ln w="12700">
                  <a:noFill/>
                  <a:prstDash val="solid"/>
                </a:ln>
                <a:latin typeface="メイリオ"/>
                <a:ea typeface="メイリオ"/>
              </a:rPr>
              <a:t>倉敷市松島</a:t>
            </a:r>
            <a:r>
              <a:rPr lang="en-US" altLang="zh-TW" sz="1400" cap="none" spc="0" dirty="0">
                <a:ln w="12700">
                  <a:noFill/>
                  <a:prstDash val="solid"/>
                </a:ln>
                <a:latin typeface="メイリオ"/>
                <a:ea typeface="メイリオ"/>
              </a:rPr>
              <a:t>1109</a:t>
            </a:r>
            <a:r>
              <a:rPr lang="zh-TW" altLang="en-US" sz="1400" cap="none" spc="0" dirty="0">
                <a:ln w="12700">
                  <a:noFill/>
                  <a:prstDash val="solid"/>
                </a:ln>
                <a:latin typeface="メイリオ"/>
                <a:ea typeface="メイリオ"/>
              </a:rPr>
              <a:t>　</a:t>
            </a:r>
            <a:r>
              <a:rPr lang="en-US" altLang="zh-TW" sz="1400" cap="none" spc="0" dirty="0">
                <a:ln w="12700">
                  <a:noFill/>
                  <a:prstDash val="solid"/>
                </a:ln>
                <a:latin typeface="メイリオ"/>
                <a:ea typeface="メイリオ"/>
              </a:rPr>
              <a:t>4</a:t>
            </a:r>
            <a:r>
              <a:rPr lang="zh-TW" altLang="en-US" sz="1400" cap="none" spc="0">
                <a:ln w="12700">
                  <a:noFill/>
                  <a:prstDash val="solid"/>
                </a:ln>
                <a:latin typeface="メイリオ"/>
                <a:ea typeface="メイリオ"/>
              </a:rPr>
              <a:t>階</a:t>
            </a:r>
            <a:endParaRPr lang="ja-JP" altLang="en-US" sz="1400" cap="none" spc="0">
              <a:ln w="12700">
                <a:noFill/>
                <a:prstDash val="solid"/>
              </a:ln>
              <a:latin typeface="メイリオ"/>
              <a:ea typeface="メイリオ"/>
            </a:endParaRPr>
          </a:p>
          <a:p>
            <a:r>
              <a:rPr lang="ja-JP" altLang="en-US" sz="14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勤 務 地 ：</a:t>
            </a:r>
            <a:r>
              <a:rPr lang="ja-JP" altLang="en-US" sz="140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同上</a:t>
            </a:r>
            <a:endParaRPr lang="en-US" altLang="ja-JP" sz="1400">
              <a:ln w="1270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 象 者 ：</a:t>
            </a:r>
          </a:p>
          <a:p>
            <a:endParaRPr lang="ja-JP" altLang="en-US" sz="14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4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4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 参 物 ：</a:t>
            </a:r>
            <a:r>
              <a:rPr lang="ja-JP" altLang="en-US" sz="140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説明会のみですので不要です</a:t>
            </a:r>
          </a:p>
          <a:p>
            <a:endParaRPr lang="ja-JP" altLang="en-US" sz="800" cap="none" spc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cap="none" spc="0" dirty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/>
                <a:ea typeface="メイリオ"/>
              </a:rPr>
              <a:t>※</a:t>
            </a:r>
            <a:r>
              <a:rPr lang="ja-JP" altLang="en-US" sz="1050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/>
                <a:ea typeface="メイリオ"/>
              </a:rPr>
              <a:t>　求人条件等の詳細は求人票でご確認ください。求人票はハローワーク内の求人公開端末やハローワーク</a:t>
            </a:r>
          </a:p>
          <a:p>
            <a:r>
              <a:rPr lang="ja-JP" altLang="en-US" sz="105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インターネットサービスで確認できます。</a:t>
            </a:r>
          </a:p>
          <a:p>
            <a:r>
              <a:rPr lang="en-US" altLang="ja-JP" sz="1050" dirty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/>
                <a:ea typeface="メイリオ"/>
              </a:rPr>
              <a:t>※</a:t>
            </a:r>
            <a:r>
              <a:rPr lang="ja-JP" altLang="en-US" sz="105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/>
                <a:ea typeface="メイリオ"/>
              </a:rPr>
              <a:t>　参加申込および求人内容についてのお問い合わせは、おかやま新卒応援ハローワークへご連絡ください。</a:t>
            </a:r>
          </a:p>
          <a:p>
            <a:r>
              <a:rPr lang="en-US" altLang="ja-JP" sz="1050" cap="none" spc="0" dirty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/>
                <a:ea typeface="メイリオ"/>
              </a:rPr>
              <a:t>※</a:t>
            </a:r>
            <a:r>
              <a:rPr lang="ja-JP" altLang="en-US" sz="1050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/>
                <a:ea typeface="メイリオ"/>
              </a:rPr>
              <a:t>　</a:t>
            </a:r>
            <a:r>
              <a:rPr lang="ja-JP" altLang="en-US" sz="105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/>
                <a:ea typeface="メイリオ"/>
              </a:rPr>
              <a:t>会場へは開始時刻までにお越しください。参加をキャンセルする場合には必ず事前にご連絡ください。</a:t>
            </a:r>
            <a:endParaRPr lang="ja-JP" altLang="en-US" sz="1050" cap="none" spc="0">
              <a:ln w="12700">
                <a:noFill/>
                <a:prstDash val="solid"/>
              </a:ln>
              <a:solidFill>
                <a:srgbClr val="0000FF"/>
              </a:solidFill>
              <a:latin typeface="メイリオ"/>
              <a:ea typeface="メイリオ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6632" y="8842310"/>
            <a:ext cx="61344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>
                <a:solidFill>
                  <a:srgbClr val="FF0000"/>
                </a:solidFill>
              </a:rPr>
              <a:t>※</a:t>
            </a:r>
            <a:r>
              <a:rPr lang="ja-JP" altLang="en-US" sz="1100" b="1">
                <a:solidFill>
                  <a:srgbClr val="FF0000"/>
                </a:solidFill>
              </a:rPr>
              <a:t>当日、発熱や風邪の症状のある方は、参加をお控えください。</a:t>
            </a:r>
            <a:endParaRPr kumimoji="1" lang="ja-JP" altLang="en-US" sz="1100" b="1">
              <a:solidFill>
                <a:srgbClr val="FF0000"/>
              </a:solidFill>
            </a:endParaRPr>
          </a:p>
        </p:txBody>
      </p:sp>
      <p:sp>
        <p:nvSpPr>
          <p:cNvPr id="3" name="楕円 2"/>
          <p:cNvSpPr/>
          <p:nvPr/>
        </p:nvSpPr>
        <p:spPr>
          <a:xfrm>
            <a:off x="4674141" y="5663290"/>
            <a:ext cx="1636815" cy="769441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服装自由</a:t>
            </a:r>
            <a:endParaRPr kumimoji="1" lang="en-US" altLang="ja-JP" b="1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b="1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参加無料</a:t>
            </a:r>
            <a:endParaRPr kumimoji="1" lang="ja-JP" altLang="en-US" b="1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AC7897A-E429-22FE-347B-C8C257E677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16" b="8686"/>
          <a:stretch/>
        </p:blipFill>
        <p:spPr>
          <a:xfrm>
            <a:off x="-13692" y="200472"/>
            <a:ext cx="6871692" cy="3905310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6AEF512-4476-FF4A-F1DE-08E6B9985BBD}"/>
              </a:ext>
            </a:extLst>
          </p:cNvPr>
          <p:cNvGrpSpPr/>
          <p:nvPr/>
        </p:nvGrpSpPr>
        <p:grpSpPr>
          <a:xfrm>
            <a:off x="102940" y="531722"/>
            <a:ext cx="2268900" cy="481057"/>
            <a:chOff x="309806" y="1487764"/>
            <a:chExt cx="3025200" cy="641409"/>
          </a:xfrm>
        </p:grpSpPr>
        <p:sp>
          <p:nvSpPr>
            <p:cNvPr id="6" name="矢印: 五方向 5">
              <a:extLst>
                <a:ext uri="{FF2B5EF4-FFF2-40B4-BE49-F238E27FC236}">
                  <a16:creationId xmlns:a16="http://schemas.microsoft.com/office/drawing/2014/main" id="{DB039B0C-1AA1-675D-5F7B-CCC8F76BAC81}"/>
                </a:ext>
              </a:extLst>
            </p:cNvPr>
            <p:cNvSpPr/>
            <p:nvPr/>
          </p:nvSpPr>
          <p:spPr>
            <a:xfrm>
              <a:off x="309806" y="1487764"/>
              <a:ext cx="3025200" cy="641409"/>
            </a:xfrm>
            <a:prstGeom prst="homePlate">
              <a:avLst/>
            </a:prstGeom>
            <a:solidFill>
              <a:srgbClr val="F9F79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F8A561E8-4B86-EB46-A268-1A2BC81AD4E4}"/>
                </a:ext>
              </a:extLst>
            </p:cNvPr>
            <p:cNvSpPr/>
            <p:nvPr/>
          </p:nvSpPr>
          <p:spPr>
            <a:xfrm>
              <a:off x="677015" y="1560228"/>
              <a:ext cx="2185215" cy="492442"/>
            </a:xfrm>
            <a:prstGeom prst="rect">
              <a:avLst/>
            </a:prstGeom>
            <a:noFill/>
          </p:spPr>
          <p:txBody>
            <a:bodyPr wrap="none" lIns="68580" tIns="34290" rIns="68580" bIns="34290">
              <a:spAutoFit/>
            </a:bodyPr>
            <a:lstStyle/>
            <a:p>
              <a:pPr algn="ctr"/>
              <a:r>
                <a:rPr lang="ja-JP" altLang="en-US" sz="1950">
                  <a:ln w="0"/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未経験歓迎♪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51E07B4-91D8-FF42-30CB-3CA6B7E8FD69}"/>
              </a:ext>
            </a:extLst>
          </p:cNvPr>
          <p:cNvGrpSpPr/>
          <p:nvPr/>
        </p:nvGrpSpPr>
        <p:grpSpPr>
          <a:xfrm>
            <a:off x="102940" y="1784005"/>
            <a:ext cx="2268900" cy="481057"/>
            <a:chOff x="309806" y="2902735"/>
            <a:chExt cx="3025200" cy="641409"/>
          </a:xfrm>
        </p:grpSpPr>
        <p:sp>
          <p:nvSpPr>
            <p:cNvPr id="12" name="矢印: 五方向 11">
              <a:extLst>
                <a:ext uri="{FF2B5EF4-FFF2-40B4-BE49-F238E27FC236}">
                  <a16:creationId xmlns:a16="http://schemas.microsoft.com/office/drawing/2014/main" id="{D453FA05-E070-D356-02DE-6ECF54D50C82}"/>
                </a:ext>
              </a:extLst>
            </p:cNvPr>
            <p:cNvSpPr/>
            <p:nvPr/>
          </p:nvSpPr>
          <p:spPr>
            <a:xfrm>
              <a:off x="309806" y="2902735"/>
              <a:ext cx="3025200" cy="641409"/>
            </a:xfrm>
            <a:prstGeom prst="homePlate">
              <a:avLst/>
            </a:prstGeom>
            <a:solidFill>
              <a:srgbClr val="F9F79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8F7AC72D-6875-BE02-2DBB-3263F15779F6}"/>
                </a:ext>
              </a:extLst>
            </p:cNvPr>
            <p:cNvSpPr/>
            <p:nvPr/>
          </p:nvSpPr>
          <p:spPr>
            <a:xfrm>
              <a:off x="396374" y="2971090"/>
              <a:ext cx="2852064" cy="492442"/>
            </a:xfrm>
            <a:prstGeom prst="rect">
              <a:avLst/>
            </a:prstGeom>
            <a:noFill/>
          </p:spPr>
          <p:txBody>
            <a:bodyPr wrap="none" lIns="68580" tIns="34290" rIns="68580" bIns="34290">
              <a:spAutoFit/>
            </a:bodyPr>
            <a:lstStyle/>
            <a:p>
              <a:pPr algn="ctr"/>
              <a:r>
                <a:rPr lang="ja-JP" altLang="en-US" sz="1950">
                  <a:ln w="0"/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服装・髪型自由♪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BDFFD42-5DDA-C25C-2E03-5635AAC2A5B1}"/>
              </a:ext>
            </a:extLst>
          </p:cNvPr>
          <p:cNvSpPr/>
          <p:nvPr/>
        </p:nvSpPr>
        <p:spPr>
          <a:xfrm>
            <a:off x="-217032" y="3182454"/>
            <a:ext cx="7408692" cy="761748"/>
          </a:xfrm>
          <a:prstGeom prst="rect">
            <a:avLst/>
          </a:prstGeom>
          <a:solidFill>
            <a:schemeClr val="bg1"/>
          </a:solidFill>
          <a:ln w="76200">
            <a:solidFill>
              <a:srgbClr val="F9F79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F189E65-7C85-BA3B-92D6-646D012EBFBA}"/>
              </a:ext>
            </a:extLst>
          </p:cNvPr>
          <p:cNvSpPr/>
          <p:nvPr/>
        </p:nvSpPr>
        <p:spPr>
          <a:xfrm>
            <a:off x="91182" y="3154845"/>
            <a:ext cx="6823022" cy="76174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ja-JP" altLang="en-US" sz="330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人気の</a:t>
            </a:r>
            <a:r>
              <a:rPr lang="ja-JP" altLang="en-US" sz="450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オフィスワーク</a:t>
            </a:r>
            <a:r>
              <a:rPr lang="ja-JP" altLang="en-US" sz="330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募集</a:t>
            </a:r>
            <a:r>
              <a:rPr lang="ja-JP" altLang="en-US" sz="4125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！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23D63D3-18D7-C52C-B87A-914E9E76DBB5}"/>
              </a:ext>
            </a:extLst>
          </p:cNvPr>
          <p:cNvSpPr/>
          <p:nvPr/>
        </p:nvSpPr>
        <p:spPr>
          <a:xfrm>
            <a:off x="-695747" y="2975969"/>
            <a:ext cx="663314" cy="1152369"/>
          </a:xfrm>
          <a:prstGeom prst="rect">
            <a:avLst/>
          </a:prstGeom>
          <a:solidFill>
            <a:srgbClr val="E3E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3DC2B09-E059-79D6-C582-AA58547823EE}"/>
              </a:ext>
            </a:extLst>
          </p:cNvPr>
          <p:cNvSpPr/>
          <p:nvPr/>
        </p:nvSpPr>
        <p:spPr>
          <a:xfrm>
            <a:off x="6903618" y="2916472"/>
            <a:ext cx="663314" cy="1152369"/>
          </a:xfrm>
          <a:prstGeom prst="rect">
            <a:avLst/>
          </a:prstGeom>
          <a:solidFill>
            <a:srgbClr val="E3E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207BDE3-360E-D96B-DD7A-62B9D08183AD}"/>
              </a:ext>
            </a:extLst>
          </p:cNvPr>
          <p:cNvSpPr/>
          <p:nvPr/>
        </p:nvSpPr>
        <p:spPr>
          <a:xfrm>
            <a:off x="3747869" y="2730201"/>
            <a:ext cx="3276961" cy="69249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altLang="ja-JP" sz="405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office work</a:t>
            </a:r>
            <a:endParaRPr lang="ja-JP" altLang="en-US" sz="4050">
              <a:ln w="0"/>
              <a:solidFill>
                <a:srgbClr val="FF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anose="02000600000000000000" pitchFamily="2" charset="0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E4C6C7A-805B-B590-34D1-4B16854941D3}"/>
              </a:ext>
            </a:extLst>
          </p:cNvPr>
          <p:cNvGrpSpPr/>
          <p:nvPr/>
        </p:nvGrpSpPr>
        <p:grpSpPr>
          <a:xfrm>
            <a:off x="102940" y="1152734"/>
            <a:ext cx="2268900" cy="481057"/>
            <a:chOff x="309805" y="2284961"/>
            <a:chExt cx="3025200" cy="641409"/>
          </a:xfrm>
        </p:grpSpPr>
        <p:sp>
          <p:nvSpPr>
            <p:cNvPr id="26" name="矢印: 五方向 25">
              <a:extLst>
                <a:ext uri="{FF2B5EF4-FFF2-40B4-BE49-F238E27FC236}">
                  <a16:creationId xmlns:a16="http://schemas.microsoft.com/office/drawing/2014/main" id="{040CC5EE-759F-4C2B-6197-B1D1C790CB32}"/>
                </a:ext>
              </a:extLst>
            </p:cNvPr>
            <p:cNvSpPr/>
            <p:nvPr/>
          </p:nvSpPr>
          <p:spPr>
            <a:xfrm>
              <a:off x="309805" y="2284961"/>
              <a:ext cx="3025200" cy="641409"/>
            </a:xfrm>
            <a:prstGeom prst="homePlate">
              <a:avLst/>
            </a:prstGeom>
            <a:solidFill>
              <a:srgbClr val="F9F79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8CEBFAB7-D8FB-4757-378E-A5242FFE036B}"/>
                </a:ext>
              </a:extLst>
            </p:cNvPr>
            <p:cNvSpPr/>
            <p:nvPr/>
          </p:nvSpPr>
          <p:spPr>
            <a:xfrm>
              <a:off x="677014" y="2332857"/>
              <a:ext cx="2185215" cy="492442"/>
            </a:xfrm>
            <a:prstGeom prst="rect">
              <a:avLst/>
            </a:prstGeom>
            <a:noFill/>
          </p:spPr>
          <p:txBody>
            <a:bodyPr wrap="none" lIns="68580" tIns="34290" rIns="68580" bIns="34290">
              <a:spAutoFit/>
            </a:bodyPr>
            <a:lstStyle/>
            <a:p>
              <a:pPr algn="ctr"/>
              <a:r>
                <a:rPr lang="ja-JP" altLang="en-US" sz="1950">
                  <a:ln w="0"/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交通費支給♪</a:t>
              </a:r>
            </a:p>
          </p:txBody>
        </p:sp>
      </p:grp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9263F50-E108-C4E0-F0CD-09E9403BA8AC}"/>
              </a:ext>
            </a:extLst>
          </p:cNvPr>
          <p:cNvSpPr/>
          <p:nvPr/>
        </p:nvSpPr>
        <p:spPr>
          <a:xfrm>
            <a:off x="-27384" y="-402"/>
            <a:ext cx="6890118" cy="341333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83E4262-37BC-779F-A3B4-C5DE23A2D335}"/>
              </a:ext>
            </a:extLst>
          </p:cNvPr>
          <p:cNvSpPr/>
          <p:nvPr/>
        </p:nvSpPr>
        <p:spPr>
          <a:xfrm>
            <a:off x="680568" y="41657"/>
            <a:ext cx="5687666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 fontAlgn="base">
              <a:spcAft>
                <a:spcPts val="1800"/>
              </a:spcAft>
            </a:pPr>
            <a:r>
              <a:rPr lang="en-US" altLang="ja-JP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ヶ月間マンツーマンの丁寧な研修で 未経験でも安心してスタート♪</a:t>
            </a:r>
            <a:endParaRPr lang="en-US" altLang="ja-JP"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9B27545-0F7A-DC39-342A-D56DB2C822F0}"/>
              </a:ext>
            </a:extLst>
          </p:cNvPr>
          <p:cNvSpPr txBox="1"/>
          <p:nvPr/>
        </p:nvSpPr>
        <p:spPr>
          <a:xfrm>
            <a:off x="2980372" y="3920589"/>
            <a:ext cx="2483833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b="1">
                <a:solidFill>
                  <a:srgbClr val="000000"/>
                </a:solidFill>
                <a:latin typeface="Hiragino Sans"/>
              </a:rPr>
              <a:t>こちらからの営業は一切なし！ </a:t>
            </a:r>
            <a:endParaRPr lang="en-US" altLang="ja-JP" sz="1050" b="1">
              <a:solidFill>
                <a:srgbClr val="000000"/>
              </a:solidFill>
              <a:latin typeface="Hiragino Sans"/>
            </a:endParaRPr>
          </a:p>
          <a:p>
            <a:r>
              <a:rPr lang="ja-JP" altLang="en-US" sz="1050" b="1">
                <a:solidFill>
                  <a:srgbClr val="000000"/>
                </a:solidFill>
                <a:latin typeface="Hiragino Sans"/>
              </a:rPr>
              <a:t>相手からの電話に対応するだけで</a:t>
            </a:r>
            <a:r>
              <a:rPr lang="en-US" altLang="ja-JP" sz="1050" b="1">
                <a:solidFill>
                  <a:srgbClr val="000000"/>
                </a:solidFill>
                <a:latin typeface="Hiragino Sans"/>
              </a:rPr>
              <a:t>OK</a:t>
            </a:r>
            <a:r>
              <a:rPr lang="ja-JP" altLang="en-US" sz="1050" b="1">
                <a:solidFill>
                  <a:srgbClr val="000000"/>
                </a:solidFill>
                <a:latin typeface="Hiragino Sans"/>
              </a:rPr>
              <a:t>！</a:t>
            </a:r>
            <a:endParaRPr lang="ja-JP" altLang="en-US" sz="1050" b="1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EA51D2A-7149-A799-44E7-F5057A40B1BC}"/>
              </a:ext>
            </a:extLst>
          </p:cNvPr>
          <p:cNvSpPr txBox="1"/>
          <p:nvPr/>
        </p:nvSpPr>
        <p:spPr>
          <a:xfrm>
            <a:off x="3645025" y="517565"/>
            <a:ext cx="308979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～女性スタッフ多数活躍中！～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59680C8-D90A-4589-2C06-74DFC8487D09}"/>
              </a:ext>
            </a:extLst>
          </p:cNvPr>
          <p:cNvSpPr/>
          <p:nvPr/>
        </p:nvSpPr>
        <p:spPr>
          <a:xfrm>
            <a:off x="5389676" y="-1378656"/>
            <a:ext cx="663314" cy="1152369"/>
          </a:xfrm>
          <a:prstGeom prst="rect">
            <a:avLst/>
          </a:prstGeom>
          <a:solidFill>
            <a:srgbClr val="E3E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B9C0888-F712-7F78-C503-1BA95D152F4C}"/>
              </a:ext>
            </a:extLst>
          </p:cNvPr>
          <p:cNvSpPr/>
          <p:nvPr/>
        </p:nvSpPr>
        <p:spPr>
          <a:xfrm>
            <a:off x="-2154822" y="-880601"/>
            <a:ext cx="663314" cy="1152369"/>
          </a:xfrm>
          <a:prstGeom prst="rect">
            <a:avLst/>
          </a:prstGeom>
          <a:solidFill>
            <a:srgbClr val="E3E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589A5E12-A51B-853C-C7BE-5DE1944FF3A6}"/>
              </a:ext>
            </a:extLst>
          </p:cNvPr>
          <p:cNvGrpSpPr/>
          <p:nvPr/>
        </p:nvGrpSpPr>
        <p:grpSpPr>
          <a:xfrm>
            <a:off x="-13692" y="3996688"/>
            <a:ext cx="6885384" cy="878627"/>
            <a:chOff x="0" y="4998097"/>
            <a:chExt cx="6885384" cy="878627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08744D88-32A5-48B5-30EA-85D93015A291}"/>
                </a:ext>
              </a:extLst>
            </p:cNvPr>
            <p:cNvSpPr/>
            <p:nvPr/>
          </p:nvSpPr>
          <p:spPr>
            <a:xfrm>
              <a:off x="0" y="4998097"/>
              <a:ext cx="6885384" cy="87862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07A457A0-6CF1-FFD6-F904-54D4F2B8FDBF}"/>
                </a:ext>
              </a:extLst>
            </p:cNvPr>
            <p:cNvSpPr/>
            <p:nvPr/>
          </p:nvSpPr>
          <p:spPr>
            <a:xfrm rot="21583142">
              <a:off x="415808" y="5249570"/>
              <a:ext cx="6217186" cy="623248"/>
            </a:xfrm>
            <a:prstGeom prst="rect">
              <a:avLst/>
            </a:prstGeom>
            <a:noFill/>
          </p:spPr>
          <p:txBody>
            <a:bodyPr wrap="square" lIns="68580" tIns="34290" rIns="68580" bIns="34290">
              <a:spAutoFit/>
            </a:bodyPr>
            <a:lstStyle/>
            <a:p>
              <a:pPr algn="ctr"/>
              <a:r>
                <a:rPr lang="ja-JP" altLang="en-US" sz="1400" b="1">
                  <a:solidFill>
                    <a:schemeClr val="bg1"/>
                  </a:solidFill>
                  <a:latin typeface="Courier New" panose="02070309020205020404" pitchFamily="49" charset="0"/>
                </a:rPr>
                <a:t>日本国内</a:t>
              </a:r>
              <a:r>
                <a:rPr lang="en-US" altLang="ja-JP" sz="1400" b="1">
                  <a:solidFill>
                    <a:schemeClr val="bg1"/>
                  </a:solidFill>
                  <a:latin typeface="Courier New" panose="02070309020205020404" pitchFamily="49" charset="0"/>
                </a:rPr>
                <a:t>1</a:t>
              </a:r>
              <a:r>
                <a:rPr lang="ja-JP" altLang="en-US" sz="1400" b="1">
                  <a:solidFill>
                    <a:schemeClr val="bg1"/>
                  </a:solidFill>
                  <a:latin typeface="Courier New" panose="02070309020205020404" pitchFamily="49" charset="0"/>
                </a:rPr>
                <a:t>都</a:t>
              </a:r>
              <a:r>
                <a:rPr lang="en-US" altLang="ja-JP" sz="1400" b="1">
                  <a:solidFill>
                    <a:schemeClr val="bg1"/>
                  </a:solidFill>
                  <a:latin typeface="Courier New" panose="02070309020205020404" pitchFamily="49" charset="0"/>
                </a:rPr>
                <a:t>1</a:t>
              </a:r>
              <a:r>
                <a:rPr lang="ja-JP" altLang="en-US" sz="1400" b="1">
                  <a:solidFill>
                    <a:schemeClr val="bg1"/>
                  </a:solidFill>
                  <a:latin typeface="Courier New" panose="02070309020205020404" pitchFamily="49" charset="0"/>
                </a:rPr>
                <a:t>府</a:t>
              </a:r>
              <a:r>
                <a:rPr lang="en-US" altLang="ja-JP" sz="1400" b="1">
                  <a:solidFill>
                    <a:schemeClr val="bg1"/>
                  </a:solidFill>
                  <a:latin typeface="Courier New" panose="02070309020205020404" pitchFamily="49" charset="0"/>
                </a:rPr>
                <a:t>11</a:t>
              </a:r>
              <a:r>
                <a:rPr lang="ja-JP" altLang="en-US" sz="1400" b="1">
                  <a:solidFill>
                    <a:schemeClr val="bg1"/>
                  </a:solidFill>
                  <a:latin typeface="Courier New" panose="02070309020205020404" pitchFamily="49" charset="0"/>
                </a:rPr>
                <a:t>県にわたり</a:t>
              </a:r>
              <a:r>
                <a:rPr lang="en-US" altLang="ja-JP" b="1">
                  <a:solidFill>
                    <a:schemeClr val="bg1"/>
                  </a:solidFill>
                  <a:latin typeface="Courier New" panose="02070309020205020404" pitchFamily="49" charset="0"/>
                </a:rPr>
                <a:t>28</a:t>
              </a:r>
              <a:r>
                <a:rPr lang="ja-JP" altLang="en-US" b="1">
                  <a:solidFill>
                    <a:schemeClr val="bg1"/>
                  </a:solidFill>
                  <a:latin typeface="Courier New" panose="02070309020205020404" pitchFamily="49" charset="0"/>
                </a:rPr>
                <a:t>校</a:t>
              </a:r>
              <a:r>
                <a:rPr lang="ja-JP" altLang="en-US" sz="1400" b="1">
                  <a:solidFill>
                    <a:schemeClr val="bg1"/>
                  </a:solidFill>
                  <a:latin typeface="Courier New" panose="02070309020205020404" pitchFamily="49" charset="0"/>
                </a:rPr>
                <a:t>の教習所を運営している</a:t>
              </a:r>
              <a:endParaRPr lang="en-US" altLang="ja-JP" sz="1400" b="1">
                <a:solidFill>
                  <a:schemeClr val="bg1"/>
                </a:solidFill>
                <a:latin typeface="Courier New" panose="02070309020205020404" pitchFamily="49" charset="0"/>
              </a:endParaRPr>
            </a:p>
            <a:p>
              <a:pPr algn="ctr"/>
              <a:r>
                <a:rPr lang="en-US" altLang="ja-JP" b="1">
                  <a:solidFill>
                    <a:schemeClr val="bg1"/>
                  </a:solidFill>
                  <a:latin typeface="Courier New" panose="02070309020205020404" pitchFamily="49" charset="0"/>
                </a:rPr>
                <a:t>SDS(</a:t>
              </a:r>
              <a:r>
                <a:rPr lang="ja-JP" altLang="en-US" b="1">
                  <a:solidFill>
                    <a:schemeClr val="bg1"/>
                  </a:solidFill>
                  <a:latin typeface="Courier New" panose="02070309020205020404" pitchFamily="49" charset="0"/>
                </a:rPr>
                <a:t>スマートドライバースクール</a:t>
              </a:r>
              <a:r>
                <a:rPr lang="en-US" altLang="ja-JP" b="1">
                  <a:solidFill>
                    <a:schemeClr val="bg1"/>
                  </a:solidFill>
                  <a:latin typeface="Courier New" panose="02070309020205020404" pitchFamily="49" charset="0"/>
                </a:rPr>
                <a:t>)</a:t>
              </a:r>
              <a:r>
                <a:rPr lang="ja-JP" altLang="en-US" sz="1400" b="1">
                  <a:solidFill>
                    <a:schemeClr val="bg1"/>
                  </a:solidFill>
                  <a:latin typeface="Courier New" panose="02070309020205020404" pitchFamily="49" charset="0"/>
                </a:rPr>
                <a:t>グループです。</a:t>
              </a:r>
              <a:endParaRPr lang="ja-JP" altLang="en-US" sz="1400" b="1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12BF1EBE-266B-E012-3571-910F717D95C1}"/>
                </a:ext>
              </a:extLst>
            </p:cNvPr>
            <p:cNvSpPr/>
            <p:nvPr/>
          </p:nvSpPr>
          <p:spPr>
            <a:xfrm rot="21591045">
              <a:off x="1187508" y="5031690"/>
              <a:ext cx="4626997" cy="28469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defTabSz="342900"/>
              <a:r>
                <a:rPr lang="ja-JP" altLang="en-US" sz="1400">
                  <a:solidFill>
                    <a:srgbClr val="FF99FF"/>
                  </a:solidFill>
                  <a:effectLst>
                    <a:glow rad="101600">
                      <a:schemeClr val="accent3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自動車教習所の予約受付コールセンターのお仕事です！</a:t>
              </a:r>
            </a:p>
          </p:txBody>
        </p: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6D060CB-90C2-8F71-9AF9-2ABA5EBBBD7E}"/>
              </a:ext>
            </a:extLst>
          </p:cNvPr>
          <p:cNvSpPr txBox="1"/>
          <p:nvPr/>
        </p:nvSpPr>
        <p:spPr>
          <a:xfrm>
            <a:off x="4481608" y="826986"/>
            <a:ext cx="2431014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b="1">
                <a:solidFill>
                  <a:srgbClr val="FFFF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ragino Sans"/>
              </a:rPr>
              <a:t>こちらからの営業は一切なし！ </a:t>
            </a:r>
            <a:endParaRPr lang="en-US" altLang="ja-JP" sz="1050" b="1">
              <a:solidFill>
                <a:srgbClr val="FFFF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ragino Sans"/>
            </a:endParaRPr>
          </a:p>
          <a:p>
            <a:r>
              <a:rPr lang="ja-JP" altLang="en-US" sz="1050" b="1">
                <a:solidFill>
                  <a:srgbClr val="FFFF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ragino Sans"/>
              </a:rPr>
              <a:t>相手からの電話に対応するだけで</a:t>
            </a:r>
            <a:r>
              <a:rPr lang="en-US" altLang="ja-JP" sz="1050" b="1">
                <a:solidFill>
                  <a:srgbClr val="FFFF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ragino Sans"/>
              </a:rPr>
              <a:t>OK</a:t>
            </a:r>
            <a:r>
              <a:rPr lang="ja-JP" altLang="en-US" sz="1050" b="1">
                <a:solidFill>
                  <a:srgbClr val="FFFF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ragino Sans"/>
              </a:rPr>
              <a:t>！</a:t>
            </a:r>
            <a:endParaRPr lang="ja-JP" altLang="en-US" sz="1050" b="1">
              <a:solidFill>
                <a:srgbClr val="FFFF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372D921-15EE-1E3A-78D6-6D9952D801C5}"/>
              </a:ext>
            </a:extLst>
          </p:cNvPr>
          <p:cNvSpPr txBox="1"/>
          <p:nvPr/>
        </p:nvSpPr>
        <p:spPr>
          <a:xfrm>
            <a:off x="91182" y="2411484"/>
            <a:ext cx="29381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42900"/>
            <a:r>
              <a:rPr lang="ja-JP" altLang="en-US" sz="1200" b="1">
                <a:solidFill>
                  <a:prstClr val="white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ragino Sans"/>
                <a:ea typeface="游ゴシック" panose="020B0400000000000000" pitchFamily="50" charset="-128"/>
              </a:rPr>
              <a:t>◆電話対応</a:t>
            </a:r>
          </a:p>
          <a:p>
            <a:pPr defTabSz="342900"/>
            <a:r>
              <a:rPr lang="ja-JP" altLang="en-US" sz="1200" b="1">
                <a:solidFill>
                  <a:prstClr val="white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ragino Sans"/>
                <a:ea typeface="游ゴシック" panose="020B0400000000000000" pitchFamily="50" charset="-128"/>
              </a:rPr>
              <a:t>◆メールでの予約に対する確認電話</a:t>
            </a:r>
          </a:p>
          <a:p>
            <a:pPr defTabSz="342900"/>
            <a:r>
              <a:rPr lang="ja-JP" altLang="en-US" sz="1200" b="1">
                <a:solidFill>
                  <a:prstClr val="white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ragino Sans"/>
                <a:ea typeface="游ゴシック" panose="020B0400000000000000" pitchFamily="50" charset="-128"/>
              </a:rPr>
              <a:t>◆簡単なデータ入力</a:t>
            </a:r>
            <a:endParaRPr lang="en-US" altLang="ja-JP" sz="1200" b="1">
              <a:solidFill>
                <a:prstClr val="white"/>
              </a:solidFill>
              <a:effectLst>
                <a:glow rad="63500">
                  <a:schemeClr val="bg1">
                    <a:alpha val="32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ragino Sans"/>
              <a:ea typeface="游ゴシック" panose="020B0400000000000000" pitchFamily="50" charset="-128"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13AE08BA-B3D9-EC3C-A668-A8742B045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845808"/>
              </p:ext>
            </p:extLst>
          </p:nvPr>
        </p:nvGraphicFramePr>
        <p:xfrm>
          <a:off x="1239078" y="7015694"/>
          <a:ext cx="5334000" cy="807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476105172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val="3453824386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4262285478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681116100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val="2791923736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94284059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53041848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53702409"/>
                    </a:ext>
                  </a:extLst>
                </a:gridCol>
              </a:tblGrid>
              <a:tr h="200025">
                <a:tc gridSpan="7"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buNone/>
                      </a:pPr>
                      <a:r>
                        <a:rPr lang="ja-JP" altLang="en-US" sz="1050" b="0" i="0">
                          <a:solidFill>
                            <a:srgbClr val="000000"/>
                          </a:solidFill>
                          <a:effectLst/>
                          <a:ea typeface="Meiryo"/>
                        </a:rPr>
                        <a:t>令和8年</a:t>
                      </a:r>
                      <a:r>
                        <a:rPr lang="en-US" altLang="ja-JP" sz="1050" b="0" i="0" dirty="0">
                          <a:solidFill>
                            <a:srgbClr val="000000"/>
                          </a:solidFill>
                          <a:effectLst/>
                          <a:latin typeface="Meiryo"/>
                        </a:rPr>
                        <a:t>3</a:t>
                      </a:r>
                      <a:r>
                        <a:rPr lang="ja-JP" altLang="en-US" sz="1050" b="0" i="0">
                          <a:solidFill>
                            <a:srgbClr val="000000"/>
                          </a:solidFill>
                          <a:effectLst/>
                          <a:ea typeface="Meiryo"/>
                        </a:rPr>
                        <a:t>月卒業予定者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  <a:ea typeface="Meiryo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buNone/>
                      </a:pPr>
                      <a:r>
                        <a:rPr lang="ja-JP" altLang="en-US" sz="105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既卒者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7950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0"/>
                        </a:lnSpc>
                        <a:buNone/>
                      </a:pPr>
                      <a:r>
                        <a:rPr lang="ja-JP" altLang="en-US" sz="10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大学院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0"/>
                        </a:lnSpc>
                        <a:buNone/>
                      </a:pPr>
                      <a:r>
                        <a:rPr lang="ja-JP" altLang="en-US" sz="10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大学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0"/>
                        </a:lnSpc>
                        <a:buNone/>
                      </a:pPr>
                      <a:r>
                        <a:rPr lang="ja-JP" altLang="en-US" sz="10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短大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0"/>
                        </a:lnSpc>
                        <a:buNone/>
                      </a:pPr>
                      <a:r>
                        <a:rPr lang="ja-JP" altLang="en-US" sz="10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高専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0"/>
                        </a:lnSpc>
                        <a:buNone/>
                      </a:pPr>
                      <a:r>
                        <a:rPr lang="ja-JP" altLang="en-US" sz="10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専修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0"/>
                        </a:lnSpc>
                        <a:buNone/>
                      </a:pPr>
                      <a:r>
                        <a:rPr lang="ja-JP" altLang="en-US" sz="10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能開校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0"/>
                        </a:lnSpc>
                        <a:buNone/>
                      </a:pPr>
                      <a:r>
                        <a:rPr lang="ja-JP" altLang="en-US" sz="10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留学生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ja-JP" altLang="en-US" sz="12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卒業後概ね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425"/>
                        </a:lnSpc>
                        <a:buNone/>
                      </a:pPr>
                      <a:r>
                        <a:rPr lang="en-US" altLang="ja-JP" sz="1200" b="0" i="0" dirty="0">
                          <a:solidFill>
                            <a:srgbClr val="000000"/>
                          </a:solidFill>
                          <a:effectLst/>
                          <a:latin typeface="Meiryo"/>
                        </a:rPr>
                        <a:t>3</a:t>
                      </a:r>
                      <a:r>
                        <a:rPr lang="ja-JP" altLang="en-US" sz="1200" b="0" i="0">
                          <a:solidFill>
                            <a:srgbClr val="000000"/>
                          </a:solidFill>
                          <a:effectLst/>
                          <a:ea typeface="Meiryo"/>
                        </a:rPr>
                        <a:t>年以内可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  <a:ea typeface="Meiryo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40715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ja-JP" altLang="en-US" sz="14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〇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ja-JP" altLang="en-US" sz="14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〇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ja-JP" altLang="en-US" sz="14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〇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50"/>
                        </a:lnSpc>
                        <a:buNone/>
                      </a:pPr>
                      <a:endParaRPr lang="ja-JP" altLang="en-US" sz="1400" b="0" i="0">
                        <a:solidFill>
                          <a:srgbClr val="000000"/>
                        </a:solidFill>
                        <a:effectLst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ja-JP" altLang="en-US" sz="14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〇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50"/>
                        </a:lnSpc>
                        <a:buNone/>
                      </a:pPr>
                      <a:endParaRPr lang="ja-JP" altLang="en-US" sz="1400" b="0" i="0">
                        <a:solidFill>
                          <a:srgbClr val="000000"/>
                        </a:solidFill>
                        <a:effectLst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buNone/>
                      </a:pPr>
                      <a:r>
                        <a:rPr lang="ja-JP" altLang="en-US" sz="1400" b="0" i="0">
                          <a:solidFill>
                            <a:srgbClr val="000000"/>
                          </a:solidFill>
                          <a:effectLst/>
                          <a:ea typeface="Meiryo" panose="020B0604030504040204" pitchFamily="34" charset="-128"/>
                        </a:rPr>
                        <a:t>〇</a:t>
                      </a:r>
                      <a:endParaRPr lang="ja-JP" alt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598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36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9084840"/>
            <a:ext cx="6885384" cy="864096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91410" y="9152111"/>
            <a:ext cx="686598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1" cap="none" spc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b="1" cap="none" spc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お申し込み・お問合せ先</a:t>
            </a:r>
            <a:r>
              <a:rPr lang="en-US" altLang="ja-JP" sz="1600" b="1" cap="none" spc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6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b="1" cap="none" spc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おかやま新卒応援ハローワーク</a:t>
            </a:r>
          </a:p>
          <a:p>
            <a:pPr algn="r"/>
            <a:r>
              <a:rPr lang="ja-JP" altLang="en-US" sz="12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岡山市北区本町</a:t>
            </a:r>
            <a:r>
              <a:rPr lang="en-US" altLang="ja-JP" sz="12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6-36</a:t>
            </a:r>
            <a:r>
              <a:rPr lang="ja-JP" altLang="en-US" sz="12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第一セントラルビル</a:t>
            </a:r>
            <a:r>
              <a:rPr lang="en-US" altLang="ja-JP" sz="12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2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Ｆ　</a:t>
            </a:r>
            <a:r>
              <a:rPr lang="ja-JP" altLang="en-US" sz="2400" b="1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℡（</a:t>
            </a:r>
            <a:r>
              <a:rPr lang="en-US" altLang="ja-JP" sz="2400" b="1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086</a:t>
            </a:r>
            <a:r>
              <a:rPr lang="ja-JP" altLang="en-US" sz="2400" b="1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2400" b="1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222-2904</a:t>
            </a:r>
            <a:r>
              <a:rPr lang="ja-JP" altLang="en-US" sz="2400" b="1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2400" b="1" cap="none" spc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30324" y="2406089"/>
            <a:ext cx="6624736" cy="66787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イベント名</a:t>
            </a:r>
            <a:r>
              <a:rPr lang="ja-JP" altLang="en-US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2000" b="1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ハローワーク商事（株）会社説明会</a:t>
            </a:r>
            <a:endParaRPr lang="en-US" altLang="ja-JP" b="1">
              <a:ln w="1270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　時：</a:t>
            </a:r>
            <a:r>
              <a:rPr lang="ja-JP" altLang="en-US" sz="2000" b="1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●月●日 </a:t>
            </a:r>
            <a:r>
              <a:rPr lang="en-US" altLang="ja-JP" sz="2000" b="1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13:00</a:t>
            </a:r>
            <a:r>
              <a:rPr lang="ja-JP" altLang="en-US" sz="2000" b="1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2000" b="1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15:00</a:t>
            </a:r>
            <a:endParaRPr lang="ja-JP" altLang="en-US" sz="2000" b="1">
              <a:ln w="1270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　所：</a:t>
            </a:r>
            <a:r>
              <a:rPr lang="ja-JP" altLang="en-US" b="1" cap="none" spc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おかやま新卒応援ハローワーク</a:t>
            </a:r>
            <a:endParaRPr lang="ja-JP" altLang="en-US" sz="11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募集職種：</a:t>
            </a:r>
            <a:r>
              <a:rPr lang="ja-JP" altLang="en-US" sz="140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①▲▲▲　②△△△</a:t>
            </a:r>
          </a:p>
          <a:p>
            <a:r>
              <a:rPr lang="ja-JP" altLang="en-US" sz="14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事業内容：</a:t>
            </a:r>
            <a:r>
              <a:rPr lang="ja-JP" altLang="en-US" sz="140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■■業</a:t>
            </a:r>
          </a:p>
          <a:p>
            <a:r>
              <a:rPr lang="ja-JP" altLang="en-US" sz="14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求人番号：</a:t>
            </a:r>
            <a:r>
              <a:rPr lang="ja-JP" altLang="en-US" sz="140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en-US" altLang="ja-JP" sz="140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11111-11111111</a:t>
            </a:r>
            <a:r>
              <a:rPr lang="ja-JP" altLang="en-US" sz="140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　②</a:t>
            </a:r>
            <a:r>
              <a:rPr lang="en-US" altLang="ja-JP" sz="140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22222-22222222</a:t>
            </a:r>
            <a:endParaRPr lang="ja-JP" altLang="en-US" sz="1400">
              <a:ln w="1270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 在 地 ：</a:t>
            </a:r>
            <a:r>
              <a:rPr lang="ja-JP" altLang="en-US" sz="1400" cap="none" spc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岡山市北区〇〇町□丁目</a:t>
            </a:r>
            <a:r>
              <a:rPr lang="en-US" altLang="ja-JP" sz="1400" cap="none" spc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1-2</a:t>
            </a:r>
            <a:endParaRPr lang="ja-JP" altLang="en-US" sz="1400" cap="none" spc="0">
              <a:ln w="1270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勤 務 地 ：</a:t>
            </a:r>
            <a:r>
              <a:rPr lang="ja-JP" altLang="en-US" sz="140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岡山市北区〇〇町、倉敷市▽町、津山市◇町</a:t>
            </a:r>
          </a:p>
          <a:p>
            <a:r>
              <a:rPr lang="ja-JP" altLang="en-US" sz="14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 象 者 ：</a:t>
            </a:r>
            <a:r>
              <a:rPr lang="ja-JP" altLang="en-US" sz="140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職種によって異なりますので求人票でご確認ください</a:t>
            </a:r>
            <a:endParaRPr lang="ja-JP" altLang="en-US" sz="80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 参 物 ：</a:t>
            </a:r>
            <a:r>
              <a:rPr lang="ja-JP" altLang="en-US" sz="140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説明会のみですので不要です</a:t>
            </a:r>
            <a:endParaRPr lang="ja-JP" altLang="en-US" sz="800" cap="none" spc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cap="none" spc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求人条件等の詳細は求人票でご確認ください。求人票はハローワーク内の求人公開端末やハローワーク</a:t>
            </a:r>
          </a:p>
          <a:p>
            <a:r>
              <a:rPr lang="ja-JP" altLang="en-US" sz="105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インターネットサービスで確認できます。</a:t>
            </a:r>
          </a:p>
          <a:p>
            <a:r>
              <a:rPr lang="en-US" altLang="ja-JP" sz="105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参加申込および求人内容についてのお問い合わせは、おかやま新卒応援ハローワークへご連絡ください。</a:t>
            </a:r>
          </a:p>
          <a:p>
            <a:r>
              <a:rPr lang="en-US" altLang="ja-JP" sz="1050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cap="none" spc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会場へは開始時刻までにお越しください。参加をキャンセルする場合には必ず事前にご連絡ください。</a:t>
            </a:r>
            <a:endParaRPr lang="ja-JP" altLang="en-US" sz="1050" cap="none" spc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0"/>
            <a:ext cx="6858000" cy="567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>
                <a:solidFill>
                  <a:schemeClr val="bg1"/>
                </a:solidFill>
              </a:rPr>
              <a:t>【</a:t>
            </a:r>
            <a:r>
              <a:rPr kumimoji="1" lang="ja-JP" altLang="en-US" sz="4000" b="1">
                <a:solidFill>
                  <a:schemeClr val="bg1"/>
                </a:solidFill>
              </a:rPr>
              <a:t>フリースペース</a:t>
            </a:r>
            <a:r>
              <a:rPr kumimoji="1" lang="en-US" altLang="ja-JP" sz="4000" b="1">
                <a:solidFill>
                  <a:schemeClr val="bg1"/>
                </a:solidFill>
              </a:rPr>
              <a:t>】</a:t>
            </a:r>
            <a:endParaRPr kumimoji="1" lang="ja-JP" altLang="en-US" sz="4000" b="1">
              <a:solidFill>
                <a:schemeClr val="bg1"/>
              </a:solidFill>
            </a:endParaRPr>
          </a:p>
          <a:p>
            <a:pPr algn="ctr"/>
            <a:r>
              <a:rPr lang="ja-JP" altLang="en-US" sz="3200">
                <a:solidFill>
                  <a:schemeClr val="bg1"/>
                </a:solidFill>
              </a:rPr>
              <a:t>画像貼り付け等会社ＰＲに</a:t>
            </a:r>
          </a:p>
          <a:p>
            <a:pPr algn="ctr"/>
            <a:r>
              <a:rPr lang="ja-JP" altLang="en-US" sz="3200">
                <a:solidFill>
                  <a:schemeClr val="bg1"/>
                </a:solidFill>
              </a:rPr>
              <a:t>ご利用ください</a:t>
            </a:r>
          </a:p>
          <a:p>
            <a:pPr algn="ctr"/>
            <a:r>
              <a:rPr lang="ja-JP" altLang="en-US" sz="1400">
                <a:solidFill>
                  <a:schemeClr val="bg1"/>
                </a:solidFill>
              </a:rPr>
              <a:t>（ご利用の際にはこの図は削除してください）</a:t>
            </a:r>
            <a:endParaRPr lang="en-US" altLang="ja-JP" sz="1400">
              <a:solidFill>
                <a:schemeClr val="bg1"/>
              </a:solidFill>
            </a:endParaRPr>
          </a:p>
          <a:p>
            <a:pPr algn="ctr"/>
            <a:endParaRPr lang="en-US" altLang="ja-JP" sz="1400" b="1">
              <a:solidFill>
                <a:schemeClr val="bg1"/>
              </a:solidFill>
            </a:endParaRPr>
          </a:p>
          <a:p>
            <a:pPr algn="ctr"/>
            <a:r>
              <a:rPr lang="en-US" altLang="ja-JP" b="1">
                <a:solidFill>
                  <a:schemeClr val="bg1"/>
                </a:solidFill>
              </a:rPr>
              <a:t>【</a:t>
            </a:r>
            <a:r>
              <a:rPr lang="ja-JP" altLang="en-US" b="1">
                <a:solidFill>
                  <a:schemeClr val="bg1"/>
                </a:solidFill>
              </a:rPr>
              <a:t>規定項目</a:t>
            </a:r>
            <a:r>
              <a:rPr lang="en-US" altLang="ja-JP" b="1">
                <a:solidFill>
                  <a:schemeClr val="bg1"/>
                </a:solidFill>
              </a:rPr>
              <a:t>】</a:t>
            </a:r>
            <a:endParaRPr lang="en-US" altLang="ja-JP">
              <a:solidFill>
                <a:schemeClr val="bg1"/>
              </a:solidFill>
            </a:endParaRPr>
          </a:p>
          <a:p>
            <a:pPr algn="ctr"/>
            <a:r>
              <a:rPr lang="ja-JP" altLang="en-US" b="1">
                <a:solidFill>
                  <a:schemeClr val="bg1"/>
                </a:solidFill>
              </a:rPr>
              <a:t>　　　　　　　①フリースペース以下の文言を過不足なく記入して下さい。</a:t>
            </a:r>
            <a:endParaRPr lang="en-US" altLang="ja-JP" b="1">
              <a:solidFill>
                <a:schemeClr val="bg1"/>
              </a:solidFill>
            </a:endParaRPr>
          </a:p>
          <a:p>
            <a:pPr algn="ctr"/>
            <a:r>
              <a:rPr lang="ja-JP" altLang="en-US" b="1">
                <a:solidFill>
                  <a:schemeClr val="bg1"/>
                </a:solidFill>
              </a:rPr>
              <a:t>②</a:t>
            </a:r>
            <a:r>
              <a:rPr lang="en-US" altLang="ja-JP" b="1">
                <a:solidFill>
                  <a:schemeClr val="bg1"/>
                </a:solidFill>
              </a:rPr>
              <a:t>A4</a:t>
            </a:r>
            <a:r>
              <a:rPr lang="ja-JP" altLang="en-US" b="1">
                <a:solidFill>
                  <a:schemeClr val="bg1"/>
                </a:solidFill>
              </a:rPr>
              <a:t>サイズ縦書きで片面１枚として下さい。</a:t>
            </a:r>
            <a:endParaRPr lang="en-US" altLang="ja-JP" b="1">
              <a:solidFill>
                <a:schemeClr val="bg1"/>
              </a:solidFill>
            </a:endParaRPr>
          </a:p>
          <a:p>
            <a:pPr algn="ctr"/>
            <a:endParaRPr lang="en-US" altLang="ja-JP" b="1">
              <a:solidFill>
                <a:schemeClr val="bg1"/>
              </a:solidFill>
            </a:endParaRPr>
          </a:p>
          <a:p>
            <a:pPr algn="ctr"/>
            <a:r>
              <a:rPr lang="en-US" altLang="ja-JP" sz="1400">
                <a:solidFill>
                  <a:schemeClr val="bg1"/>
                </a:solidFill>
              </a:rPr>
              <a:t>※</a:t>
            </a:r>
            <a:r>
              <a:rPr lang="ja-JP" altLang="en-US" sz="1400">
                <a:solidFill>
                  <a:schemeClr val="bg1"/>
                </a:solidFill>
              </a:rPr>
              <a:t>以上の規定項目以外については原則自由といたします。</a:t>
            </a:r>
            <a:endParaRPr lang="en-US" altLang="ja-JP" sz="1400">
              <a:solidFill>
                <a:schemeClr val="bg1"/>
              </a:solidFill>
            </a:endParaRPr>
          </a:p>
          <a:p>
            <a:pPr algn="ctr"/>
            <a:r>
              <a:rPr lang="ja-JP" altLang="en-US" sz="1400">
                <a:solidFill>
                  <a:schemeClr val="bg1"/>
                </a:solidFill>
              </a:rPr>
              <a:t>（背景、色等も変えていただいて構いません）</a:t>
            </a:r>
            <a:endParaRPr lang="en-US" altLang="ja-JP" sz="1400">
              <a:solidFill>
                <a:schemeClr val="bg1"/>
              </a:solidFill>
            </a:endParaRPr>
          </a:p>
          <a:p>
            <a:pPr algn="ctr"/>
            <a:r>
              <a:rPr lang="en-US" altLang="ja-JP" sz="1400">
                <a:solidFill>
                  <a:schemeClr val="bg1"/>
                </a:solidFill>
              </a:rPr>
              <a:t>※</a:t>
            </a:r>
            <a:r>
              <a:rPr lang="ja-JP" altLang="en-US" sz="1400">
                <a:solidFill>
                  <a:schemeClr val="bg1"/>
                </a:solidFill>
              </a:rPr>
              <a:t>周知用チラシ作成に関してご不明点等がございましたら、以下記載の連絡先まで</a:t>
            </a:r>
            <a:endParaRPr lang="en-US" altLang="ja-JP" sz="1400">
              <a:solidFill>
                <a:schemeClr val="bg1"/>
              </a:solidFill>
            </a:endParaRPr>
          </a:p>
          <a:p>
            <a:pPr algn="ctr"/>
            <a:r>
              <a:rPr lang="ja-JP" altLang="en-US" sz="1400">
                <a:solidFill>
                  <a:schemeClr val="bg1"/>
                </a:solidFill>
              </a:rPr>
              <a:t>お問い合わせください</a:t>
            </a:r>
            <a:endParaRPr lang="en-US" altLang="ja-JP" sz="1400">
              <a:solidFill>
                <a:schemeClr val="bg1"/>
              </a:solidFill>
            </a:endParaRPr>
          </a:p>
          <a:p>
            <a:pPr algn="ctr"/>
            <a:endParaRPr lang="en-US" altLang="ja-JP" sz="1400">
              <a:solidFill>
                <a:schemeClr val="bg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6632" y="8842310"/>
            <a:ext cx="61344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>
                <a:solidFill>
                  <a:srgbClr val="FF0000"/>
                </a:solidFill>
              </a:rPr>
              <a:t>※</a:t>
            </a:r>
            <a:r>
              <a:rPr lang="ja-JP" altLang="en-US" sz="1100" b="1">
                <a:solidFill>
                  <a:srgbClr val="FF0000"/>
                </a:solidFill>
              </a:rPr>
              <a:t>当日、発熱や風邪の症状のある方は、参加をお控えください。</a:t>
            </a:r>
            <a:endParaRPr kumimoji="1" lang="ja-JP" altLang="en-US" sz="1100" b="1">
              <a:solidFill>
                <a:srgbClr val="FF0000"/>
              </a:solidFill>
            </a:endParaRPr>
          </a:p>
        </p:txBody>
      </p:sp>
      <p:sp>
        <p:nvSpPr>
          <p:cNvPr id="3" name="楕円 2"/>
          <p:cNvSpPr/>
          <p:nvPr/>
        </p:nvSpPr>
        <p:spPr>
          <a:xfrm>
            <a:off x="4745144" y="6229040"/>
            <a:ext cx="1636815" cy="769441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服装自由</a:t>
            </a:r>
            <a:endParaRPr kumimoji="1" lang="en-US" altLang="ja-JP" b="1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b="1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参加無料</a:t>
            </a:r>
            <a:endParaRPr kumimoji="1" lang="ja-JP" altLang="en-US" b="1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5557" y="-31045"/>
            <a:ext cx="3409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rgbClr val="FF0000"/>
                </a:solidFill>
              </a:rPr>
              <a:t>記入例（求人が複数ある場合）</a:t>
            </a:r>
          </a:p>
        </p:txBody>
      </p:sp>
    </p:spTree>
    <p:extLst>
      <p:ext uri="{BB962C8B-B14F-4D97-AF65-F5344CB8AC3E}">
        <p14:creationId xmlns:p14="http://schemas.microsoft.com/office/powerpoint/2010/main" val="1706585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A4 Paper (210x297 mm)</PresentationFormat>
  <Slides>2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​​テーマ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sinnsotu</dc:creator>
  <cp:revision>16</cp:revision>
  <cp:lastPrinted>2024-05-22T04:12:17Z</cp:lastPrinted>
  <dcterms:created xsi:type="dcterms:W3CDTF">2018-02-05T05:42:32Z</dcterms:created>
  <dcterms:modified xsi:type="dcterms:W3CDTF">2025-06-05T04:22:33Z</dcterms:modified>
</cp:coreProperties>
</file>